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custDataLst>
    <p:tags r:id="rId2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A885C4-17B3-4177-BE12-8E3981C78569}" v="8" dt="2022-08-11T19:01:39.018"/>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jp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Antonio Sobalvarro</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4" name="Audio 3">
            <a:hlinkClick r:id="" action="ppaction://media"/>
            <a:extLst>
              <a:ext uri="{FF2B5EF4-FFF2-40B4-BE49-F238E27FC236}">
                <a16:creationId xmlns:a16="http://schemas.microsoft.com/office/drawing/2014/main" id="{3477C33D-E751-9F95-46CC-5330AA635D3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802"/>
    </mc:Choice>
    <mc:Fallback xmlns="">
      <p:transition spd="slow" advTm="9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2400" dirty="0"/>
              <a:t>The </a:t>
            </a:r>
            <a:r>
              <a:rPr lang="en-US" sz="2400" dirty="0" err="1"/>
              <a:t>DevSecOps</a:t>
            </a:r>
            <a:r>
              <a:rPr lang="en-US" sz="2400" dirty="0"/>
              <a:t> pipeline is a circular set of security protocols that, when enforced, ensure that code is efficiently secure. Following these protocols also helps to maximize the efficiency of the entire system.</a:t>
            </a:r>
          </a:p>
          <a:p>
            <a:pPr marL="685800" lvl="1" indent="-228600" algn="l" rtl="0">
              <a:lnSpc>
                <a:spcPct val="90000"/>
              </a:lnSpc>
              <a:spcBef>
                <a:spcPts val="0"/>
              </a:spcBef>
              <a:spcAft>
                <a:spcPts val="0"/>
              </a:spcAft>
              <a:buClr>
                <a:schemeClr val="lt1"/>
              </a:buClr>
              <a:buSzPts val="2000"/>
              <a:buChar char="•"/>
            </a:pPr>
            <a:endParaRPr sz="2400" dirty="0"/>
          </a:p>
          <a:p>
            <a:pPr marL="685800" lvl="1" indent="-228600" algn="l" rtl="0">
              <a:lnSpc>
                <a:spcPct val="90000"/>
              </a:lnSpc>
              <a:spcBef>
                <a:spcPts val="500"/>
              </a:spcBef>
              <a:spcAft>
                <a:spcPts val="0"/>
              </a:spcAft>
              <a:buClr>
                <a:schemeClr val="lt1"/>
              </a:buClr>
              <a:buSzPts val="2000"/>
              <a:buChar char="•"/>
            </a:pPr>
            <a:r>
              <a:rPr lang="en-US" sz="2400" dirty="0"/>
              <a:t>There are various external tools that can be used depending on the situation at hand. For example, during the testing and verifying phase of production, we can use </a:t>
            </a:r>
            <a:r>
              <a:rPr lang="en-US" sz="2400" dirty="0" err="1"/>
              <a:t>Astrée</a:t>
            </a:r>
            <a:r>
              <a:rPr lang="en-US" sz="2400" dirty="0"/>
              <a:t>. These tools help to detect vulnerabilities that would otherwise be undetected during production, among other functions, so their use is strongly encouraged. </a:t>
            </a:r>
            <a:endParaRPr sz="24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53395DD3-2485-E421-D87E-B02A0C163FA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0671"/>
    </mc:Choice>
    <mc:Fallback xmlns="">
      <p:transition spd="slow" advTm="20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300" dirty="0"/>
              <a:t>It is extremely difficult, if not virtually impossible, to build a 100% safe and secure system that protects against all attacks. Being aware of this is not a weakness, but a strength because it means that as a developer, you can take measures to try to continuously improve the system to counteract new and ever-evolving threats. As with everything, there are pros and cons to waiting to take taction and tacking immediate action when faced with threats. The biggest benefit to waiting is that money can be saved upfront, and a production cycle can proceed at a faster speed; the risk, however, is that the issue can become extremely difficult to manage as time passes. Acting now, by contrast, is more expensive and results in a slower process, but it produces fewer risks in the future thanks to code that is more secure. </a:t>
            </a:r>
            <a:endParaRPr sz="23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A6C5B284-24B1-C640-9A86-047A02060AE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0169"/>
    </mc:Choice>
    <mc:Fallback xmlns="">
      <p:transition spd="slow" advTm="30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518651" y="2069502"/>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1600" dirty="0"/>
              <a:t>Given that technology advances quickly, we must account for the rapid change of threats as well. Therefore, it is highly recommended that developers continue to educate themselves on these evolving threats and how to counter them in order to assure the long-term success of the system</a:t>
            </a:r>
          </a:p>
          <a:p>
            <a:pPr marL="1143000" lvl="2" indent="-228600" algn="l" rtl="0">
              <a:lnSpc>
                <a:spcPct val="90000"/>
              </a:lnSpc>
              <a:spcBef>
                <a:spcPts val="0"/>
              </a:spcBef>
              <a:spcAft>
                <a:spcPts val="0"/>
              </a:spcAft>
              <a:buClr>
                <a:schemeClr val="lt1"/>
              </a:buClr>
              <a:buSzPts val="1800"/>
              <a:buChar char="•"/>
            </a:pPr>
            <a:endParaRPr lang="en-US" sz="1600" dirty="0"/>
          </a:p>
          <a:p>
            <a:pPr marL="1143000" lvl="2" indent="-228600" algn="l" rtl="0">
              <a:lnSpc>
                <a:spcPct val="90000"/>
              </a:lnSpc>
              <a:spcBef>
                <a:spcPts val="0"/>
              </a:spcBef>
              <a:spcAft>
                <a:spcPts val="0"/>
              </a:spcAft>
              <a:buClr>
                <a:schemeClr val="lt1"/>
              </a:buClr>
              <a:buSzPts val="1800"/>
              <a:buChar char="•"/>
            </a:pPr>
            <a:r>
              <a:rPr lang="en-US" sz="1600" dirty="0"/>
              <a:t>Make extensive use of external tools to help detect vulnerabilities that might otherwise go undetected</a:t>
            </a:r>
          </a:p>
          <a:p>
            <a:pPr marL="1143000" lvl="2" indent="-228600" algn="l" rtl="0">
              <a:lnSpc>
                <a:spcPct val="90000"/>
              </a:lnSpc>
              <a:spcBef>
                <a:spcPts val="0"/>
              </a:spcBef>
              <a:spcAft>
                <a:spcPts val="0"/>
              </a:spcAft>
              <a:buClr>
                <a:schemeClr val="lt1"/>
              </a:buClr>
              <a:buSzPts val="1800"/>
              <a:buChar char="•"/>
            </a:pPr>
            <a:endParaRPr lang="en-US" sz="1600" dirty="0"/>
          </a:p>
          <a:p>
            <a:pPr marL="1143000" lvl="2" indent="-228600" algn="l" rtl="0">
              <a:lnSpc>
                <a:spcPct val="90000"/>
              </a:lnSpc>
              <a:spcBef>
                <a:spcPts val="0"/>
              </a:spcBef>
              <a:spcAft>
                <a:spcPts val="0"/>
              </a:spcAft>
              <a:buClr>
                <a:schemeClr val="lt1"/>
              </a:buClr>
              <a:buSzPts val="1800"/>
              <a:buChar char="•"/>
            </a:pPr>
            <a:r>
              <a:rPr lang="en-US" sz="1600" dirty="0"/>
              <a:t>Acting quickly against a threat is a policy to keep in mind at all times because it keeps a problem from snowballing into a bigger issue as time passes</a:t>
            </a:r>
          </a:p>
          <a:p>
            <a:pPr marL="1143000" lvl="2" indent="-228600" algn="l" rtl="0">
              <a:lnSpc>
                <a:spcPct val="90000"/>
              </a:lnSpc>
              <a:spcBef>
                <a:spcPts val="0"/>
              </a:spcBef>
              <a:spcAft>
                <a:spcPts val="0"/>
              </a:spcAft>
              <a:buClr>
                <a:schemeClr val="lt1"/>
              </a:buClr>
              <a:buSzPts val="1800"/>
              <a:buChar char="•"/>
            </a:pPr>
            <a:endParaRPr lang="en-US" sz="1600" dirty="0"/>
          </a:p>
          <a:p>
            <a:pPr marL="1143000" lvl="2" indent="-228600" algn="l" rtl="0">
              <a:lnSpc>
                <a:spcPct val="90000"/>
              </a:lnSpc>
              <a:spcBef>
                <a:spcPts val="0"/>
              </a:spcBef>
              <a:spcAft>
                <a:spcPts val="0"/>
              </a:spcAft>
              <a:buClr>
                <a:schemeClr val="lt1"/>
              </a:buClr>
              <a:buSzPts val="1800"/>
              <a:buChar char="•"/>
            </a:pPr>
            <a:r>
              <a:rPr lang="en-US" sz="1600" dirty="0"/>
              <a:t>One of the easiest ways to enforce security quickly and effectively is to encrypt all data in the system; this will keep the data safe and secure in case the system is infiltrated by an unwanted party</a:t>
            </a:r>
          </a:p>
          <a:p>
            <a:pPr marL="1143000" lvl="2" indent="-228600" algn="l" rtl="0">
              <a:lnSpc>
                <a:spcPct val="90000"/>
              </a:lnSpc>
              <a:spcBef>
                <a:spcPts val="0"/>
              </a:spcBef>
              <a:spcAft>
                <a:spcPts val="0"/>
              </a:spcAft>
              <a:buClr>
                <a:schemeClr val="lt1"/>
              </a:buClr>
              <a:buSzPts val="1800"/>
              <a:buChar char="•"/>
            </a:pPr>
            <a:endParaRPr lang="en-US" sz="1600" dirty="0"/>
          </a:p>
          <a:p>
            <a:pPr marL="1143000" lvl="2" indent="-228600" algn="l" rtl="0">
              <a:lnSpc>
                <a:spcPct val="90000"/>
              </a:lnSpc>
              <a:spcBef>
                <a:spcPts val="0"/>
              </a:spcBef>
              <a:spcAft>
                <a:spcPts val="0"/>
              </a:spcAft>
              <a:buClr>
                <a:schemeClr val="lt1"/>
              </a:buClr>
              <a:buSzPts val="1800"/>
              <a:buChar char="•"/>
            </a:pPr>
            <a:r>
              <a:rPr lang="en-US" sz="1600" dirty="0"/>
              <a:t>It’s also a good idea to perform unit testing as much as possible to ensure the system is working as it should; this is an easy way to maintain security</a:t>
            </a:r>
            <a:endParaRPr sz="16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5EF0D50-66CA-727C-2031-A965CBACF1E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9602"/>
    </mc:Choice>
    <mc:Fallback xmlns="">
      <p:transition spd="slow" advTm="19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sz="2800" dirty="0"/>
              <a:t>The importance of implementing Defense in Depth has been highlighted as well as the importance of incorporating security into a program in order to cement its long-term success. It’s also important to create, maintain, and follow a security program to assure that all developers can contribute to the security of the system. Implementing the policies and standards in this presentation can lead to a more successful system and future for Green Pace.</a:t>
            </a:r>
            <a:endParaRPr sz="28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88AF1D7-77B8-6D5B-350A-BE0D89DDB81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4200"/>
    </mc:Choice>
    <mc:Fallback xmlns="">
      <p:transition spd="slow" advTm="24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dirty="0"/>
              <a:t>No references to list</a:t>
            </a:r>
          </a:p>
          <a:p>
            <a:pPr marL="0" lvl="0" indent="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r>
              <a:rPr lang="en-US" dirty="0"/>
              <a:t>Thank you for attending my presentation! </a:t>
            </a: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AF843D0-134C-3694-7CA6-3C6BC39FDBB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974"/>
    </mc:Choice>
    <mc:Fallback xmlns="">
      <p:transition spd="slow" advTm="10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This model depicts security practices that will be followed and implemented in order to provide the best security to Green Pace. </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8F9F483A-4F5B-3BCA-2751-1824F624D9E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4218"/>
    </mc:Choice>
    <mc:Fallback xmlns="">
      <p:transition spd="slow" advTm="14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This chart shows the industry standards applied to the priority and likelihood of threats; they are a general guideline.</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3425972006"/>
              </p:ext>
            </p:extLst>
          </p:nvPr>
        </p:nvGraphicFramePr>
        <p:xfrm>
          <a:off x="3171900" y="2561050"/>
          <a:ext cx="7835225" cy="420618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These threats are more common</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These should be resolved quickly</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These can be resolved after the higher priority</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These threats are not as common</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A35667CA-4113-84B7-29D5-B3A6662EFEA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6655"/>
    </mc:Choice>
    <mc:Fallback xmlns="">
      <p:transition spd="slow" advTm="16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Validate Input Data</a:t>
            </a:r>
          </a:p>
          <a:p>
            <a:pPr marL="228600" lvl="0" indent="-228600" algn="l" rtl="0">
              <a:lnSpc>
                <a:spcPct val="90000"/>
              </a:lnSpc>
              <a:spcBef>
                <a:spcPts val="0"/>
              </a:spcBef>
              <a:spcAft>
                <a:spcPts val="0"/>
              </a:spcAft>
              <a:buClr>
                <a:schemeClr val="lt1"/>
              </a:buClr>
              <a:buSzPts val="2200"/>
              <a:buChar char="•"/>
            </a:pPr>
            <a:r>
              <a:rPr lang="en-US" dirty="0"/>
              <a:t>Heed Compiler Warning</a:t>
            </a:r>
          </a:p>
          <a:p>
            <a:pPr marL="228600" lvl="0" indent="-228600" algn="l" rtl="0">
              <a:lnSpc>
                <a:spcPct val="90000"/>
              </a:lnSpc>
              <a:spcBef>
                <a:spcPts val="0"/>
              </a:spcBef>
              <a:spcAft>
                <a:spcPts val="0"/>
              </a:spcAft>
              <a:buClr>
                <a:schemeClr val="lt1"/>
              </a:buClr>
              <a:buSzPts val="2200"/>
              <a:buChar char="•"/>
            </a:pPr>
            <a:r>
              <a:rPr lang="en-US" dirty="0"/>
              <a:t>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t>Keep It Simple</a:t>
            </a:r>
          </a:p>
          <a:p>
            <a:pPr marL="228600" lvl="0" indent="-228600" algn="l" rtl="0">
              <a:lnSpc>
                <a:spcPct val="90000"/>
              </a:lnSpc>
              <a:spcBef>
                <a:spcPts val="0"/>
              </a:spcBef>
              <a:spcAft>
                <a:spcPts val="0"/>
              </a:spcAft>
              <a:buClr>
                <a:schemeClr val="lt1"/>
              </a:buClr>
              <a:buSzPts val="2200"/>
              <a:buChar char="•"/>
            </a:pPr>
            <a:r>
              <a:rPr lang="en-US" dirty="0"/>
              <a:t>Default Deny</a:t>
            </a:r>
          </a:p>
          <a:p>
            <a:pPr marL="228600" lvl="0" indent="-228600" algn="l" rtl="0">
              <a:lnSpc>
                <a:spcPct val="90000"/>
              </a:lnSpc>
              <a:spcBef>
                <a:spcPts val="0"/>
              </a:spcBef>
              <a:spcAft>
                <a:spcPts val="0"/>
              </a:spcAft>
              <a:buClr>
                <a:schemeClr val="lt1"/>
              </a:buClr>
              <a:buSzPts val="2200"/>
              <a:buChar char="•"/>
            </a:pPr>
            <a:r>
              <a:rPr lang="en-US" dirty="0"/>
              <a:t>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Sanitize Data Sent to Other Systems</a:t>
            </a:r>
          </a:p>
          <a:p>
            <a:pPr marL="228600" lvl="0" indent="-228600" algn="l" rtl="0">
              <a:lnSpc>
                <a:spcPct val="90000"/>
              </a:lnSpc>
              <a:spcBef>
                <a:spcPts val="0"/>
              </a:spcBef>
              <a:spcAft>
                <a:spcPts val="0"/>
              </a:spcAft>
              <a:buClr>
                <a:schemeClr val="lt1"/>
              </a:buClr>
              <a:buSzPts val="2200"/>
              <a:buChar char="•"/>
            </a:pPr>
            <a:r>
              <a:rPr lang="en-US" dirty="0"/>
              <a:t>Practice Defense in Depth</a:t>
            </a:r>
          </a:p>
          <a:p>
            <a:pPr marL="228600" lvl="0" indent="-228600" algn="l" rtl="0">
              <a:lnSpc>
                <a:spcPct val="90000"/>
              </a:lnSpc>
              <a:spcBef>
                <a:spcPts val="0"/>
              </a:spcBef>
              <a:spcAft>
                <a:spcPts val="0"/>
              </a:spcAft>
              <a:buClr>
                <a:schemeClr val="lt1"/>
              </a:buClr>
              <a:buSzPts val="2200"/>
              <a:buChar char="•"/>
            </a:pPr>
            <a:r>
              <a:rPr lang="en-US" dirty="0"/>
              <a:t>Use Effective Quality Assurance Techniques</a:t>
            </a:r>
          </a:p>
          <a:p>
            <a:pPr marL="228600" lvl="0" indent="-228600" algn="l" rtl="0">
              <a:lnSpc>
                <a:spcPct val="90000"/>
              </a:lnSpc>
              <a:spcBef>
                <a:spcPts val="0"/>
              </a:spcBef>
              <a:spcAft>
                <a:spcPts val="0"/>
              </a:spcAft>
              <a:buClr>
                <a:schemeClr val="lt1"/>
              </a:buClr>
              <a:buSzPts val="2200"/>
              <a:buChar char="•"/>
            </a:pPr>
            <a:r>
              <a:rPr lang="en-US" dirty="0"/>
              <a:t>Atop a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944FDBAD-0D35-6D09-5D90-9294297E360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995"/>
    </mc:Choice>
    <mc:Fallback xmlns="">
      <p:transition spd="slow" advTm="6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1. Use valid references, pointers, and iterators to reference elements of a container</a:t>
            </a:r>
          </a:p>
          <a:p>
            <a:pPr marL="228600" lvl="0" indent="-228600" algn="l" rtl="0">
              <a:lnSpc>
                <a:spcPct val="90000"/>
              </a:lnSpc>
              <a:spcBef>
                <a:spcPts val="0"/>
              </a:spcBef>
              <a:spcAft>
                <a:spcPts val="0"/>
              </a:spcAft>
              <a:buClr>
                <a:schemeClr val="lt1"/>
              </a:buClr>
              <a:buSzPts val="2000"/>
              <a:buChar char="•"/>
            </a:pPr>
            <a:r>
              <a:rPr lang="en-US" sz="2000" dirty="0">
                <a:latin typeface="Century Gothic" panose="020B0502020202020204" pitchFamily="34" charset="0"/>
              </a:rPr>
              <a:t>2. </a:t>
            </a:r>
            <a:r>
              <a:rPr lang="en-US" sz="2000" dirty="0">
                <a:effectLst/>
                <a:latin typeface="Century Gothic" panose="020B0502020202020204" pitchFamily="34" charset="0"/>
                <a:ea typeface="Calibri" panose="020F0502020204030204" pitchFamily="34" charset="0"/>
              </a:rPr>
              <a:t>Do not cast to an out-of-range enumeration value</a:t>
            </a:r>
          </a:p>
          <a:p>
            <a:pPr marL="228600" lvl="0" indent="-228600" algn="l" rtl="0">
              <a:lnSpc>
                <a:spcPct val="90000"/>
              </a:lnSpc>
              <a:spcBef>
                <a:spcPts val="0"/>
              </a:spcBef>
              <a:spcAft>
                <a:spcPts val="0"/>
              </a:spcAft>
              <a:buClr>
                <a:schemeClr val="lt1"/>
              </a:buClr>
              <a:buSzPts val="2000"/>
              <a:buChar char="•"/>
            </a:pPr>
            <a:r>
              <a:rPr lang="en-US" sz="2000" dirty="0">
                <a:latin typeface="Century Gothic" panose="020B0502020202020204" pitchFamily="34" charset="0"/>
              </a:rPr>
              <a:t>3. </a:t>
            </a:r>
            <a:r>
              <a:rPr lang="en-US" sz="2000" dirty="0">
                <a:effectLst/>
                <a:latin typeface="Century Gothic" panose="020B0502020202020204" pitchFamily="34" charset="0"/>
                <a:ea typeface="Calibri" panose="020F0502020204030204" pitchFamily="34" charset="0"/>
              </a:rPr>
              <a:t>Do not attempt to create a std::string from a null pointer</a:t>
            </a:r>
            <a:endParaRPr lang="en-US" sz="2000" dirty="0">
              <a:latin typeface="Century Gothic" panose="020B050202020202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2000" dirty="0">
                <a:latin typeface="Century Gothic" panose="020B0502020202020204" pitchFamily="34" charset="0"/>
              </a:rPr>
              <a:t>4. </a:t>
            </a:r>
            <a:r>
              <a:rPr lang="en-US" sz="2000" dirty="0">
                <a:effectLst/>
                <a:latin typeface="Century Gothic" panose="020B0502020202020204" pitchFamily="34" charset="0"/>
                <a:ea typeface="Calibri" panose="020F0502020204030204" pitchFamily="34" charset="0"/>
              </a:rPr>
              <a:t>Do not write syntactically ambiguous declarations</a:t>
            </a:r>
          </a:p>
          <a:p>
            <a:pPr marL="228600" lvl="0" indent="-228600" algn="l" rtl="0">
              <a:lnSpc>
                <a:spcPct val="90000"/>
              </a:lnSpc>
              <a:spcBef>
                <a:spcPts val="0"/>
              </a:spcBef>
              <a:spcAft>
                <a:spcPts val="0"/>
              </a:spcAft>
              <a:buClr>
                <a:schemeClr val="lt1"/>
              </a:buClr>
              <a:buSzPts val="2000"/>
              <a:buChar char="•"/>
            </a:pPr>
            <a:r>
              <a:rPr lang="en-US" sz="2000" dirty="0">
                <a:latin typeface="Century Gothic" panose="020B0502020202020204" pitchFamily="34" charset="0"/>
              </a:rPr>
              <a:t>5. </a:t>
            </a:r>
            <a:r>
              <a:rPr lang="en-US" sz="2000" dirty="0">
                <a:effectLst/>
                <a:latin typeface="Century Gothic" panose="020B0502020202020204" pitchFamily="34" charset="0"/>
                <a:ea typeface="Calibri" panose="020F0502020204030204" pitchFamily="34" charset="0"/>
              </a:rPr>
              <a:t>Properly deallocate dynamically allocated resources</a:t>
            </a:r>
            <a:endParaRPr lang="en-US" sz="2000" dirty="0">
              <a:latin typeface="Century Gothic" panose="020B050202020202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2000" dirty="0">
                <a:latin typeface="Century Gothic" panose="020B0502020202020204" pitchFamily="34" charset="0"/>
              </a:rPr>
              <a:t>6. </a:t>
            </a:r>
            <a:r>
              <a:rPr lang="en-US" sz="2000" dirty="0">
                <a:effectLst/>
                <a:latin typeface="Century Gothic" panose="020B0502020202020204" pitchFamily="34" charset="0"/>
                <a:ea typeface="Calibri" panose="020F0502020204030204" pitchFamily="34" charset="0"/>
              </a:rPr>
              <a:t>Avoid information leakage when passing a class object across a trust boundary</a:t>
            </a:r>
          </a:p>
          <a:p>
            <a:pPr marL="228600" lvl="0" indent="-228600" algn="l" rtl="0">
              <a:lnSpc>
                <a:spcPct val="90000"/>
              </a:lnSpc>
              <a:spcBef>
                <a:spcPts val="0"/>
              </a:spcBef>
              <a:spcAft>
                <a:spcPts val="0"/>
              </a:spcAft>
              <a:buClr>
                <a:schemeClr val="lt1"/>
              </a:buClr>
              <a:buSzPts val="2000"/>
              <a:buChar char="•"/>
            </a:pPr>
            <a:r>
              <a:rPr lang="en-US" sz="2000" dirty="0">
                <a:latin typeface="Century Gothic" panose="020B0502020202020204" pitchFamily="34" charset="0"/>
              </a:rPr>
              <a:t>7. </a:t>
            </a:r>
            <a:r>
              <a:rPr lang="en-US" sz="2000" dirty="0">
                <a:effectLst/>
                <a:latin typeface="Century Gothic" panose="020B0502020202020204" pitchFamily="34" charset="0"/>
                <a:ea typeface="Calibri" panose="020F0502020204030204" pitchFamily="34" charset="0"/>
              </a:rPr>
              <a:t>Avoid cycles during initialization of static objects</a:t>
            </a:r>
            <a:endParaRPr lang="en-US" sz="2000" dirty="0">
              <a:latin typeface="Century Gothic" panose="020B050202020202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2000" dirty="0">
                <a:latin typeface="Century Gothic" panose="020B0502020202020204" pitchFamily="34" charset="0"/>
              </a:rPr>
              <a:t>8. </a:t>
            </a:r>
            <a:r>
              <a:rPr lang="en-US" sz="2000" dirty="0">
                <a:effectLst/>
                <a:latin typeface="Century Gothic" panose="020B0502020202020204" pitchFamily="34" charset="0"/>
                <a:ea typeface="Calibri" panose="020F0502020204030204" pitchFamily="34" charset="0"/>
              </a:rPr>
              <a:t>Do not define an unnamed namespace in a header file</a:t>
            </a:r>
          </a:p>
          <a:p>
            <a:pPr marL="228600" lvl="0" indent="-228600" algn="l" rtl="0">
              <a:lnSpc>
                <a:spcPct val="90000"/>
              </a:lnSpc>
              <a:spcBef>
                <a:spcPts val="0"/>
              </a:spcBef>
              <a:spcAft>
                <a:spcPts val="0"/>
              </a:spcAft>
              <a:buClr>
                <a:schemeClr val="lt1"/>
              </a:buClr>
              <a:buSzPts val="2000"/>
              <a:buChar char="•"/>
            </a:pPr>
            <a:r>
              <a:rPr lang="en-US" sz="2000" dirty="0">
                <a:latin typeface="Century Gothic" panose="020B0502020202020204" pitchFamily="34" charset="0"/>
              </a:rPr>
              <a:t>9. </a:t>
            </a:r>
            <a:r>
              <a:rPr lang="en-US" sz="2000" dirty="0">
                <a:effectLst/>
                <a:latin typeface="Century Gothic" panose="020B0502020202020204" pitchFamily="34" charset="0"/>
                <a:ea typeface="Calibri" panose="020F0502020204030204" pitchFamily="34" charset="0"/>
              </a:rPr>
              <a:t>Do not let exceptions escape from destructors or deallocation functions</a:t>
            </a:r>
            <a:endParaRPr lang="en-US" sz="2000" dirty="0">
              <a:latin typeface="Century Gothic" panose="020B050202020202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2000" dirty="0">
                <a:latin typeface="Century Gothic" panose="020B0502020202020204" pitchFamily="34" charset="0"/>
              </a:rPr>
              <a:t>10. </a:t>
            </a:r>
            <a:r>
              <a:rPr lang="en-US" sz="2000" dirty="0">
                <a:effectLst/>
                <a:latin typeface="Century Gothic" panose="020B0502020202020204" pitchFamily="34" charset="0"/>
                <a:ea typeface="Calibri" panose="020F0502020204030204" pitchFamily="34" charset="0"/>
              </a:rPr>
              <a:t>Do not modify namespaces</a:t>
            </a:r>
          </a:p>
          <a:p>
            <a:pPr marL="0" lvl="0" indent="0" algn="l" rtl="0">
              <a:lnSpc>
                <a:spcPct val="90000"/>
              </a:lnSpc>
              <a:spcBef>
                <a:spcPts val="0"/>
              </a:spcBef>
              <a:spcAft>
                <a:spcPts val="0"/>
              </a:spcAft>
              <a:buClr>
                <a:schemeClr val="lt1"/>
              </a:buClr>
              <a:buSzPts val="2000"/>
              <a:buNone/>
            </a:pPr>
            <a:endParaRPr lang="en-US" sz="2000" dirty="0">
              <a:latin typeface="Century Gothic" panose="020B0502020202020204" pitchFamily="34" charset="0"/>
            </a:endParaRPr>
          </a:p>
          <a:p>
            <a:pPr marL="0" lvl="0" indent="0" algn="l" rtl="0">
              <a:lnSpc>
                <a:spcPct val="90000"/>
              </a:lnSpc>
              <a:spcBef>
                <a:spcPts val="0"/>
              </a:spcBef>
              <a:spcAft>
                <a:spcPts val="0"/>
              </a:spcAft>
              <a:buClr>
                <a:schemeClr val="lt1"/>
              </a:buClr>
              <a:buSzPts val="2000"/>
              <a:buNone/>
            </a:pPr>
            <a:endParaRPr sz="2000" dirty="0">
              <a:latin typeface="Century Gothic" panose="020B0502020202020204" pitchFamily="34" charset="0"/>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1FA07703-9533-8C68-E4FD-AFD2CF7D019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4308"/>
    </mc:Choice>
    <mc:Fallback xmlns="">
      <p:transition spd="slow" advTm="14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641774"/>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1850431"/>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1900" b="1" u="sng" dirty="0"/>
              <a:t>Encryption in Rest</a:t>
            </a:r>
            <a:r>
              <a:rPr lang="en-US" sz="1900" dirty="0"/>
              <a:t> – This refers to the policy of using a key to encrypt data stored in a location where it is not currently used. Encrypting the data at this stage ensures that the data is kept private if it were to fall into the hands of an unwanted party, such as a hacker. The hacker would need the encryption key to view the data, without this key, the encrypted data is safe.</a:t>
            </a:r>
          </a:p>
          <a:p>
            <a:pPr marL="0" lvl="0" indent="0" algn="l" rtl="0">
              <a:lnSpc>
                <a:spcPct val="90000"/>
              </a:lnSpc>
              <a:spcBef>
                <a:spcPts val="0"/>
              </a:spcBef>
              <a:spcAft>
                <a:spcPts val="0"/>
              </a:spcAft>
              <a:buClr>
                <a:schemeClr val="lt1"/>
              </a:buClr>
              <a:buSzPts val="2000"/>
              <a:buNone/>
            </a:pPr>
            <a:endParaRPr lang="en-US" sz="1900" dirty="0"/>
          </a:p>
          <a:p>
            <a:pPr marL="228600" lvl="0" indent="-228600" algn="l" rtl="0">
              <a:lnSpc>
                <a:spcPct val="90000"/>
              </a:lnSpc>
              <a:spcBef>
                <a:spcPts val="0"/>
              </a:spcBef>
              <a:spcAft>
                <a:spcPts val="0"/>
              </a:spcAft>
              <a:buClr>
                <a:schemeClr val="lt1"/>
              </a:buClr>
              <a:buSzPts val="2000"/>
              <a:buChar char="•"/>
            </a:pPr>
            <a:r>
              <a:rPr lang="en-US" sz="1900" b="1" u="sng" dirty="0"/>
              <a:t>Encryption in Flight</a:t>
            </a:r>
            <a:r>
              <a:rPr lang="en-US" sz="1900" dirty="0"/>
              <a:t> – This refers to the policy of encrypting data while it is being transmitted to another location, of “in flight”. Following this policy protects against hacking attacks that take advantage of data on the move by adding yet another layer of protection. </a:t>
            </a:r>
          </a:p>
          <a:p>
            <a:pPr marL="0" lvl="0" indent="0" algn="l" rtl="0">
              <a:lnSpc>
                <a:spcPct val="90000"/>
              </a:lnSpc>
              <a:spcBef>
                <a:spcPts val="0"/>
              </a:spcBef>
              <a:spcAft>
                <a:spcPts val="0"/>
              </a:spcAft>
              <a:buClr>
                <a:schemeClr val="lt1"/>
              </a:buClr>
              <a:buSzPts val="2000"/>
              <a:buNone/>
            </a:pPr>
            <a:endParaRPr lang="en-US" sz="1900" dirty="0"/>
          </a:p>
          <a:p>
            <a:pPr marL="228600" lvl="0" indent="-228600" algn="l" rtl="0">
              <a:lnSpc>
                <a:spcPct val="90000"/>
              </a:lnSpc>
              <a:spcBef>
                <a:spcPts val="0"/>
              </a:spcBef>
              <a:spcAft>
                <a:spcPts val="0"/>
              </a:spcAft>
              <a:buClr>
                <a:schemeClr val="lt1"/>
              </a:buClr>
              <a:buSzPts val="2000"/>
              <a:buChar char="•"/>
            </a:pPr>
            <a:r>
              <a:rPr lang="en-US" sz="1900" b="1" u="sng" dirty="0"/>
              <a:t>Encryption in Use</a:t>
            </a:r>
            <a:r>
              <a:rPr lang="en-US" sz="1900" b="1" dirty="0"/>
              <a:t> </a:t>
            </a:r>
            <a:r>
              <a:rPr lang="en-US" sz="1900" dirty="0"/>
              <a:t>– This policy refers to policy of actively encrypting data both at rest and in flight because not doing so can lead to vulnerabilities that can be exploited to gain access to the system. If an attacker illicitly accesses the system, they can then obtain the encryption key that would then allow them to further infiltrate the system. </a:t>
            </a:r>
            <a:endParaRPr lang="en-US" sz="1900" b="1" u="sng"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A2F0D654-C5B9-6EA1-C3C5-ED51D8C69D4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4886"/>
    </mc:Choice>
    <mc:Fallback xmlns="">
      <p:transition spd="slow" advTm="14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400"/>
              <a:buChar char="•"/>
            </a:pPr>
            <a:r>
              <a:rPr lang="en-US" sz="2400" b="1" u="sng" dirty="0"/>
              <a:t>Authentication</a:t>
            </a:r>
            <a:r>
              <a:rPr lang="en-US" sz="2400" dirty="0"/>
              <a:t> – This is the process of verifying that the user is who they say they are; this allows only confirmed users to access the system. An example of this is using two-factor authentication.</a:t>
            </a:r>
          </a:p>
          <a:p>
            <a:pPr marL="0" lvl="0" indent="0" algn="l" rtl="0">
              <a:lnSpc>
                <a:spcPct val="90000"/>
              </a:lnSpc>
              <a:spcBef>
                <a:spcPts val="0"/>
              </a:spcBef>
              <a:spcAft>
                <a:spcPts val="0"/>
              </a:spcAft>
              <a:buClr>
                <a:schemeClr val="lt1"/>
              </a:buClr>
              <a:buSzPts val="2400"/>
              <a:buNone/>
            </a:pPr>
            <a:endParaRPr lang="en-US" sz="2400" dirty="0"/>
          </a:p>
          <a:p>
            <a:pPr marL="228600" lvl="0" indent="-228600" algn="l" rtl="0">
              <a:lnSpc>
                <a:spcPct val="90000"/>
              </a:lnSpc>
              <a:spcBef>
                <a:spcPts val="0"/>
              </a:spcBef>
              <a:spcAft>
                <a:spcPts val="0"/>
              </a:spcAft>
              <a:buClr>
                <a:schemeClr val="lt1"/>
              </a:buClr>
              <a:buSzPts val="2400"/>
              <a:buChar char="•"/>
            </a:pPr>
            <a:r>
              <a:rPr lang="en-US" sz="2400" b="1" u="sng" dirty="0"/>
              <a:t>Authorization</a:t>
            </a:r>
            <a:r>
              <a:rPr lang="en-US" sz="2400" dirty="0"/>
              <a:t> – This policy refers to a user’s level of access in a system. A user might be able to add or delete files in the system, while another user might only be able to read information. </a:t>
            </a:r>
          </a:p>
          <a:p>
            <a:pPr marL="0" lvl="0" indent="0" algn="l" rtl="0">
              <a:lnSpc>
                <a:spcPct val="90000"/>
              </a:lnSpc>
              <a:spcBef>
                <a:spcPts val="0"/>
              </a:spcBef>
              <a:spcAft>
                <a:spcPts val="0"/>
              </a:spcAft>
              <a:buClr>
                <a:schemeClr val="lt1"/>
              </a:buClr>
              <a:buSzPts val="2400"/>
              <a:buNone/>
            </a:pPr>
            <a:endParaRPr lang="en-US" sz="2400" dirty="0"/>
          </a:p>
          <a:p>
            <a:pPr marL="228600" lvl="0" indent="-228600" algn="l" rtl="0">
              <a:lnSpc>
                <a:spcPct val="90000"/>
              </a:lnSpc>
              <a:spcBef>
                <a:spcPts val="0"/>
              </a:spcBef>
              <a:spcAft>
                <a:spcPts val="0"/>
              </a:spcAft>
              <a:buClr>
                <a:schemeClr val="lt1"/>
              </a:buClr>
              <a:buSzPts val="2400"/>
              <a:buChar char="•"/>
            </a:pPr>
            <a:r>
              <a:rPr lang="en-US" sz="2400" b="1" u="sng" dirty="0"/>
              <a:t>Accounting</a:t>
            </a:r>
            <a:r>
              <a:rPr lang="en-US" sz="2400" dirty="0"/>
              <a:t> – This refers to keeping track of what each user is doing within the system. Following this policy can lead to finding out what each user accessed, when it was accessed, and what was done with the accessed data.  </a:t>
            </a:r>
            <a:endParaRPr b="1" u="sng"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E5A7972-9EE9-2567-2628-64E4A49B097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5060"/>
    </mc:Choice>
    <mc:Fallback xmlns="">
      <p:transition spd="slow" advTm="25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Unit testing is performed to check that various security parameters are working as the should be. An example of this is testing to make sure that the system only accepts a set number of input characters, which can prevent certain vulnerabilities later on. </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descr="Text&#10;&#10;Description automatically generated">
            <a:extLst>
              <a:ext uri="{FF2B5EF4-FFF2-40B4-BE49-F238E27FC236}">
                <a16:creationId xmlns:a16="http://schemas.microsoft.com/office/drawing/2014/main" id="{816D890F-38AF-3E46-14D0-8AA99842D877}"/>
              </a:ext>
            </a:extLst>
          </p:cNvPr>
          <p:cNvPicPr>
            <a:picLocks noChangeAspect="1"/>
          </p:cNvPicPr>
          <p:nvPr/>
        </p:nvPicPr>
        <p:blipFill>
          <a:blip r:embed="rId7"/>
          <a:stretch>
            <a:fillRect/>
          </a:stretch>
        </p:blipFill>
        <p:spPr>
          <a:xfrm>
            <a:off x="5568177" y="3297059"/>
            <a:ext cx="5515897" cy="2921701"/>
          </a:xfrm>
          <a:prstGeom prst="rect">
            <a:avLst/>
          </a:prstGeom>
        </p:spPr>
      </p:pic>
      <p:pic>
        <p:nvPicPr>
          <p:cNvPr id="3" name="Audio 2">
            <a:hlinkClick r:id="" action="ppaction://media"/>
            <a:extLst>
              <a:ext uri="{FF2B5EF4-FFF2-40B4-BE49-F238E27FC236}">
                <a16:creationId xmlns:a16="http://schemas.microsoft.com/office/drawing/2014/main" id="{7BF657FF-8D3C-2F36-BC5C-BDCB5F87A28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2803"/>
    </mc:Choice>
    <mc:Fallback xmlns="">
      <p:transition spd="slow" advTm="22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A5C676A-D715-1148-D509-8D6B8A77936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684"/>
    </mc:Choice>
    <mc:Fallback xmlns="">
      <p:transition spd="slow" advTm="10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purl.org/dc/elements/1.1/"/>
    <ds:schemaRef ds:uri="http://purl.org/dc/terms/"/>
    <ds:schemaRef ds:uri="http://purl.org/dc/dcmitype/"/>
    <ds:schemaRef ds:uri="http://schemas.microsoft.com/office/2006/documentManagement/types"/>
    <ds:schemaRef ds:uri="http://www.w3.org/XML/1998/namespace"/>
    <ds:schemaRef ds:uri="http://schemas.openxmlformats.org/package/2006/metadata/core-propertie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271</TotalTime>
  <Words>1125</Words>
  <Application>Microsoft Office PowerPoint</Application>
  <PresentationFormat>Widescreen</PresentationFormat>
  <Paragraphs>74</Paragraphs>
  <Slides>14</Slides>
  <Notes>14</Notes>
  <HiddenSlides>0</HiddenSlides>
  <MMClips>14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Antonio S</cp:lastModifiedBy>
  <cp:revision>6</cp:revision>
  <dcterms:created xsi:type="dcterms:W3CDTF">2020-08-19T17:59:24Z</dcterms:created>
  <dcterms:modified xsi:type="dcterms:W3CDTF">2022-08-22T02:05:09Z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